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52"/>
  </p:notesMasterIdLst>
  <p:sldIdLst>
    <p:sldId id="256" r:id="rId2"/>
    <p:sldId id="259" r:id="rId3"/>
    <p:sldId id="304" r:id="rId4"/>
    <p:sldId id="291" r:id="rId5"/>
    <p:sldId id="372" r:id="rId6"/>
    <p:sldId id="310" r:id="rId7"/>
    <p:sldId id="336" r:id="rId8"/>
    <p:sldId id="337" r:id="rId9"/>
    <p:sldId id="292" r:id="rId10"/>
    <p:sldId id="339" r:id="rId11"/>
    <p:sldId id="286" r:id="rId12"/>
    <p:sldId id="334" r:id="rId13"/>
    <p:sldId id="370" r:id="rId14"/>
    <p:sldId id="340" r:id="rId15"/>
    <p:sldId id="293" r:id="rId16"/>
    <p:sldId id="341" r:id="rId17"/>
    <p:sldId id="342" r:id="rId18"/>
    <p:sldId id="343" r:id="rId19"/>
    <p:sldId id="348" r:id="rId20"/>
    <p:sldId id="349" r:id="rId21"/>
    <p:sldId id="350" r:id="rId22"/>
    <p:sldId id="351" r:id="rId23"/>
    <p:sldId id="352" r:id="rId24"/>
    <p:sldId id="321" r:id="rId25"/>
    <p:sldId id="353" r:id="rId26"/>
    <p:sldId id="322" r:id="rId27"/>
    <p:sldId id="354" r:id="rId28"/>
    <p:sldId id="355" r:id="rId29"/>
    <p:sldId id="345" r:id="rId30"/>
    <p:sldId id="346" r:id="rId31"/>
    <p:sldId id="347" r:id="rId32"/>
    <p:sldId id="356" r:id="rId33"/>
    <p:sldId id="358" r:id="rId34"/>
    <p:sldId id="359" r:id="rId35"/>
    <p:sldId id="360" r:id="rId36"/>
    <p:sldId id="362" r:id="rId37"/>
    <p:sldId id="371" r:id="rId38"/>
    <p:sldId id="361" r:id="rId39"/>
    <p:sldId id="364" r:id="rId40"/>
    <p:sldId id="363" r:id="rId41"/>
    <p:sldId id="366" r:id="rId42"/>
    <p:sldId id="367" r:id="rId43"/>
    <p:sldId id="368" r:id="rId44"/>
    <p:sldId id="369" r:id="rId45"/>
    <p:sldId id="365" r:id="rId46"/>
    <p:sldId id="331" r:id="rId47"/>
    <p:sldId id="332" r:id="rId48"/>
    <p:sldId id="330" r:id="rId49"/>
    <p:sldId id="279" r:id="rId50"/>
    <p:sldId id="333" r:id="rId51"/>
  </p:sldIdLst>
  <p:sldSz cx="9144000" cy="5143500" type="screen16x9"/>
  <p:notesSz cx="6858000" cy="9144000"/>
  <p:embeddedFontLst>
    <p:embeddedFont>
      <p:font typeface="Bahnschrift Light Condensed" panose="020B0502040204020203" pitchFamily="34" charset="0"/>
      <p:regular r:id="rId53"/>
    </p:embeddedFont>
    <p:embeddedFont>
      <p:font typeface="Cambria Math" panose="02040503050406030204" pitchFamily="18" charset="0"/>
      <p:regular r:id="rId54"/>
    </p:embeddedFont>
    <p:embeddedFont>
      <p:font typeface="Roboto Slab" panose="020B0604020202020204" charset="0"/>
      <p:regular r:id="rId55"/>
      <p:bold r:id="rId56"/>
    </p:embeddedFont>
    <p:embeddedFont>
      <p:font typeface="Source Sans Pro" panose="020B0503030403020204" pitchFamily="3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705F12-C8F7-42B8-ACEC-4B4F5BDFB36E}">
  <a:tblStyle styleId="{34705F12-C8F7-42B8-ACEC-4B4F5BDFB3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1" autoAdjust="0"/>
    <p:restoredTop sz="94660"/>
  </p:normalViewPr>
  <p:slideViewPr>
    <p:cSldViewPr snapToGrid="0">
      <p:cViewPr varScale="1">
        <p:scale>
          <a:sx n="90" d="100"/>
          <a:sy n="90" d="100"/>
        </p:scale>
        <p:origin x="8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65597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9592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279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228232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4572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2964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  <p:sldLayoutId id="2147483659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90/s19153312" TargetMode="External"/><Relationship Id="rId2" Type="http://schemas.openxmlformats.org/officeDocument/2006/relationships/hyperlink" Target="https://doi.org/10.1007/978-3-319-43742-2_26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137184" y="1460257"/>
            <a:ext cx="6869631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tx1"/>
                </a:solidFill>
              </a:rPr>
              <a:t>Removal of Motion Artifacts from Photoplethysmogram Data</a:t>
            </a:r>
            <a:endParaRPr sz="3200" dirty="0">
              <a:solidFill>
                <a:schemeClr val="tx1"/>
              </a:solidFill>
            </a:endParaRPr>
          </a:p>
        </p:txBody>
      </p:sp>
      <p:pic>
        <p:nvPicPr>
          <p:cNvPr id="3" name="Picture 2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AD0D4E9C-31E0-46C3-9BCF-63AEC9790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356" y="3151650"/>
            <a:ext cx="1421058" cy="1193689"/>
          </a:xfrm>
          <a:prstGeom prst="rect">
            <a:avLst/>
          </a:prstGeom>
        </p:spPr>
      </p:pic>
      <p:sp>
        <p:nvSpPr>
          <p:cNvPr id="5" name="Google Shape;70;p12">
            <a:extLst>
              <a:ext uri="{FF2B5EF4-FFF2-40B4-BE49-F238E27FC236}">
                <a16:creationId xmlns:a16="http://schemas.microsoft.com/office/drawing/2014/main" id="{167EE0C0-DF46-47BD-B1C5-B055800C0AED}"/>
              </a:ext>
            </a:extLst>
          </p:cNvPr>
          <p:cNvSpPr txBox="1">
            <a:spLocks/>
          </p:cNvSpPr>
          <p:nvPr/>
        </p:nvSpPr>
        <p:spPr>
          <a:xfrm>
            <a:off x="911706" y="3216901"/>
            <a:ext cx="7320588" cy="1193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just"/>
            <a:r>
              <a:rPr lang="en-US" sz="1200" dirty="0">
                <a:solidFill>
                  <a:schemeClr val="tx1"/>
                </a:solidFill>
              </a:rPr>
              <a:t>By:					                         Supervisor:</a:t>
            </a: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Salaar Ali Assad    - 21100087			                         Dr. Muhammad Tahir</a:t>
            </a: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Sheraz Hassan       - 21100285</a:t>
            </a: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Mohammad Afaq  - 21100214</a:t>
            </a: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C3EBD3-0328-4DC1-9912-409A8B18709C}"/>
              </a:ext>
            </a:extLst>
          </p:cNvPr>
          <p:cNvSpPr txBox="1"/>
          <p:nvPr/>
        </p:nvSpPr>
        <p:spPr>
          <a:xfrm>
            <a:off x="3424945" y="4410590"/>
            <a:ext cx="2357879" cy="60008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1100" i="0" u="none" strike="noStrike" baseline="0" dirty="0">
                <a:latin typeface="Bahnschrift Light Condensed" panose="020B0502040204020203" pitchFamily="34" charset="0"/>
              </a:rPr>
              <a:t>      Department of Electrical Engineering</a:t>
            </a:r>
          </a:p>
          <a:p>
            <a:pPr algn="ctr"/>
            <a:r>
              <a:rPr lang="en-US" sz="1100" i="0" u="none" strike="noStrike" baseline="0" dirty="0">
                <a:latin typeface="Bahnschrift Light Condensed" panose="020B0502040204020203" pitchFamily="34" charset="0"/>
              </a:rPr>
              <a:t>  Lahore University of Management Sciences</a:t>
            </a:r>
            <a:endParaRPr lang="en-US" sz="800" dirty="0">
              <a:latin typeface="Bahnschrift Light Condensed" panose="020B0502040204020203" pitchFamily="34" charset="0"/>
            </a:endParaRPr>
          </a:p>
          <a:p>
            <a:pPr algn="ctr"/>
            <a:endParaRPr lang="en-US" sz="11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344" y="323245"/>
            <a:ext cx="7571700" cy="702600"/>
          </a:xfrm>
        </p:spPr>
        <p:txBody>
          <a:bodyPr/>
          <a:lstStyle/>
          <a:p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Breath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1579A48D-559C-43DF-8D88-B76F6B4D7A5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65344" y="1010720"/>
                <a:ext cx="4762855" cy="3347425"/>
              </a:xfrm>
            </p:spPr>
            <p:txBody>
              <a:bodyPr/>
              <a:lstStyle/>
              <a:p>
                <a:endParaRPr lang="en-US" sz="1800" dirty="0">
                  <a:latin typeface="Roboto Slab" panose="020B0604020202020204" charset="0"/>
                  <a:ea typeface="Roboto Slab" panose="020B0604020202020204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Roboto Slab" panose="020B0604020202020204" charset="0"/>
                    <a:ea typeface="Roboto Slab" panose="020B0604020202020204" charset="0"/>
                  </a:rPr>
                  <a:t>Respiratory signal dominated by frequencies at 0.3 Hz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Roboto Slab" panose="020B0604020202020204" charset="0"/>
                    <a:ea typeface="Roboto Slab" panose="020B0604020202020204" charset="0"/>
                  </a:rPr>
                  <a:t>Apply band pass filter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Roboto Slab" panose="020B0604020202020204" charset="0"/>
                    <a:ea typeface="Roboto Slab" panose="020B0604020202020204" charset="0"/>
                  </a:rPr>
                  <a:t>Find Peaks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Roboto Slab" panose="020B0604020202020204" charset="0"/>
                    <a:ea typeface="Roboto Slab" panose="020B0604020202020204" charset="0"/>
                  </a:rPr>
                  <a:t>Average of distance between successive peaks in samples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Roboto Slab" panose="020B0604020202020204" charset="0"/>
                      </a:rPr>
                      <m:t>𝐵𝑅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Roboto Slab" panose="020B0604020202020204" charset="0"/>
                      </a:rPr>
                      <m:t>/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Roboto Slab" panose="020B060402020202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Roboto Slab" panose="020B0604020202020204" charset="0"/>
                          </a:rPr>
                          <m:t>min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Roboto Slab" panose="020B0604020202020204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Roboto Slab" panose="020B0604020202020204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Roboto Slab" panose="020B0604020202020204" charset="0"/>
                              </a:rPr>
                              <m:t>60∗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Roboto Slab" panose="020B0604020202020204" charset="0"/>
                              </a:rPr>
                              <m:t>𝑠𝑎𝑚𝑝𝑙𝑒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Roboto Slab" panose="020B0604020202020204" charset="0"/>
                              </a:rPr>
                              <m:t> 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Roboto Slab" panose="020B0604020202020204" charset="0"/>
                              </a:rPr>
                              <m:t>𝑟𝑎𝑡𝑒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Roboto Slab" panose="020B0604020202020204" charset="0"/>
                              </a:rPr>
                              <m:t>𝐴𝑣𝑒𝑟𝑎𝑔𝑒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Roboto Slab" panose="020B0604020202020204" charset="0"/>
                              </a:rPr>
                              <m:t> 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Roboto Slab" panose="020B0604020202020204" charset="0"/>
                              </a:rPr>
                              <m:t>𝑝𝑒𝑎𝑘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Roboto Slab" panose="020B0604020202020204" charset="0"/>
                              </a:rPr>
                              <m:t> 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Roboto Slab" panose="020B0604020202020204" charset="0"/>
                              </a:rPr>
                              <m:t>𝑑𝑖𝑠𝑡𝑎𝑛𝑐𝑒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Roboto Slab" panose="020B0604020202020204" charset="0"/>
                              </a:rPr>
                              <m:t> 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Roboto Slab" panose="020B0604020202020204" charset="0"/>
                              </a:rPr>
                              <m:t>𝑖𝑛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Roboto Slab" panose="020B0604020202020204" charset="0"/>
                              </a:rPr>
                              <m:t> 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Roboto Slab" panose="020B0604020202020204" charset="0"/>
                              </a:rPr>
                              <m:t>𝑠𝑎𝑚𝑝𝑙𝑒𝑠</m:t>
                            </m:r>
                          </m:den>
                        </m:f>
                      </m:e>
                    </m:func>
                  </m:oMath>
                </a14:m>
                <a:endParaRPr lang="en-US" sz="1800" dirty="0">
                  <a:latin typeface="Roboto Slab" panose="020B0604020202020204" charset="0"/>
                  <a:ea typeface="Roboto Slab" panose="020B0604020202020204" charset="0"/>
                </a:endParaRPr>
              </a:p>
            </p:txBody>
          </p:sp>
        </mc:Choice>
        <mc:Fallback xmlns="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1579A48D-559C-43DF-8D88-B76F6B4D7A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5344" y="1010720"/>
                <a:ext cx="4762855" cy="3347425"/>
              </a:xfrm>
              <a:blipFill>
                <a:blip r:embed="rId2"/>
                <a:stretch>
                  <a:fillRect l="-128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FC55153-6B32-4EE1-B019-A104A361A8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" r="5664"/>
          <a:stretch/>
        </p:blipFill>
        <p:spPr>
          <a:xfrm>
            <a:off x="4792397" y="1040970"/>
            <a:ext cx="4160687" cy="346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684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5700" y="2571750"/>
            <a:ext cx="5832600" cy="1159800"/>
          </a:xfrm>
        </p:spPr>
        <p:txBody>
          <a:bodyPr/>
          <a:lstStyle/>
          <a:p>
            <a:pPr algn="ctr"/>
            <a:r>
              <a:rPr lang="e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SPROJ 2</a:t>
            </a:r>
            <a:br>
              <a:rPr lang="en" dirty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699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>
                <a:solidFill>
                  <a:schemeClr val="accent2">
                    <a:lumMod val="60000"/>
                    <a:lumOff val="40000"/>
                  </a:schemeClr>
                </a:solidFill>
              </a:rPr>
              <a:t>Block Diagram</a:t>
            </a:r>
            <a:endParaRPr lang="en-US" sz="32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7D9F4B-6BEE-417F-99CC-B250B16A2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71" y="933858"/>
            <a:ext cx="7082457" cy="39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28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5700" y="2084433"/>
            <a:ext cx="5832600" cy="97463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1259425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Classification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5B43257-1421-422F-AC71-D35EDF4F8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33847" y="1311363"/>
            <a:ext cx="7081312" cy="256952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Roboto Slab" panose="020B0604020202020204" charset="0"/>
                <a:ea typeface="Roboto Slab" panose="020B0604020202020204" charset="0"/>
              </a:rPr>
              <a:t>Rest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Roboto Slab" panose="020B0604020202020204" charset="0"/>
                <a:ea typeface="Roboto Slab" panose="020B0604020202020204" charset="0"/>
              </a:rPr>
              <a:t>Walking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Roboto Slab" panose="020B0604020202020204" charset="0"/>
                <a:ea typeface="Roboto Slab" panose="020B0604020202020204" charset="0"/>
              </a:rPr>
              <a:t>Slight Arm Movement – Dominant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Roboto Slab" panose="020B0604020202020204" charset="0"/>
                <a:ea typeface="Roboto Slab" panose="020B0604020202020204" charset="0"/>
              </a:rPr>
              <a:t>Slight Arm Movement – Non-Dominant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Roboto Slab" panose="020B0604020202020204" charset="0"/>
                <a:ea typeface="Roboto Slab" panose="020B0604020202020204" charset="0"/>
              </a:rPr>
              <a:t>Typing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Roboto Slab" panose="020B0604020202020204" charset="0"/>
                <a:ea typeface="Roboto Slab" panose="020B0604020202020204" charset="0"/>
              </a:rPr>
              <a:t>Writing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10" name="Picture 9" descr="Chart, pie chart&#10;&#10;Description automatically generated">
            <a:extLst>
              <a:ext uri="{FF2B5EF4-FFF2-40B4-BE49-F238E27FC236}">
                <a16:creationId xmlns:a16="http://schemas.microsoft.com/office/drawing/2014/main" id="{ED2DFB02-B648-4532-AE57-C9DF8ABA8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27" y="1262616"/>
            <a:ext cx="3785850" cy="2618267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5006317-3489-4208-B166-E5B6140A5161}"/>
              </a:ext>
            </a:extLst>
          </p:cNvPr>
          <p:cNvSpPr txBox="1">
            <a:spLocks/>
          </p:cNvSpPr>
          <p:nvPr/>
        </p:nvSpPr>
        <p:spPr>
          <a:xfrm>
            <a:off x="3025363" y="4479146"/>
            <a:ext cx="4849140" cy="467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◎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n-GB" sz="1200" b="1" dirty="0">
                <a:latin typeface="Roboto Slab" panose="020B0604020202020204" charset="0"/>
                <a:ea typeface="Roboto Slab" panose="020B0604020202020204" charset="0"/>
              </a:rPr>
              <a:t>* Data not taken under clinical standards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43051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708" y="278958"/>
            <a:ext cx="3528840" cy="466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3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5700" y="1991850"/>
            <a:ext cx="5832600" cy="11598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Motion Artifact Removal</a:t>
            </a:r>
          </a:p>
        </p:txBody>
      </p:sp>
    </p:spTree>
    <p:extLst>
      <p:ext uri="{BB962C8B-B14F-4D97-AF65-F5344CB8AC3E}">
        <p14:creationId xmlns:p14="http://schemas.microsoft.com/office/powerpoint/2010/main" val="279941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Existing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5B43257-1421-422F-AC71-D35EDF4F8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49" y="1261700"/>
            <a:ext cx="7081312" cy="2569520"/>
          </a:xfrm>
        </p:spPr>
        <p:txBody>
          <a:bodyPr/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Independent Component Analysis (ICA)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Adaptive Filtering with Accelerometer Signal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Deep Learning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>
              <a:latin typeface="Roboto Slab" panose="020B0604020202020204" charset="0"/>
              <a:ea typeface="Roboto Slab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957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Attempted Approaches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5B43257-1421-422F-AC71-D35EDF4F8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49" y="1261700"/>
            <a:ext cx="7081312" cy="2569520"/>
          </a:xfrm>
        </p:spPr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Adaptive Filtering with Accelerometer Signal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Time Delay Neural Network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Weiner Filtering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>
              <a:latin typeface="Roboto Slab" panose="020B0604020202020204" charset="0"/>
              <a:ea typeface="Roboto Slab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47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Our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C71E18-D959-48AD-B5BD-0E8E8241B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50" y="1073186"/>
            <a:ext cx="8220656" cy="292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756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655700" y="2204633"/>
            <a:ext cx="5832600" cy="7342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Recap – </a:t>
            </a:r>
            <a:r>
              <a:rPr lang="e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SPROJ 1</a:t>
            </a:r>
            <a:endParaRPr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BEB73C-920C-4264-B52D-D342BC692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59" y="1762773"/>
            <a:ext cx="3429479" cy="971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D26A81-2BB7-4371-A4CD-EDFCED450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260" y="3235532"/>
            <a:ext cx="3429479" cy="924054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4882E0C-3E06-4D8B-B1B5-E21F07F83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</p:spPr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Skewness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>
              <a:latin typeface="Roboto Slab" panose="020B0604020202020204" charset="0"/>
              <a:ea typeface="Roboto Slab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>
              <a:latin typeface="Roboto Slab" panose="020B0604020202020204" charset="0"/>
              <a:ea typeface="Roboto Slab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Kurtosis</a:t>
            </a:r>
          </a:p>
        </p:txBody>
      </p:sp>
    </p:spTree>
    <p:extLst>
      <p:ext uri="{BB962C8B-B14F-4D97-AF65-F5344CB8AC3E}">
        <p14:creationId xmlns:p14="http://schemas.microsoft.com/office/powerpoint/2010/main" val="1026670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Calibration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02AD2DDD-837B-472E-9A39-BE662D4C6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50" y="1010720"/>
            <a:ext cx="7571701" cy="19129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D81BE3-5D96-4DE3-A3E9-F71F36C2A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65" y="2923655"/>
            <a:ext cx="4086795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961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122DCD-D28C-4A0E-94F2-6AFCFFBF0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366" y="466080"/>
            <a:ext cx="7175268" cy="421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28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Windows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9C3C4B-C123-4141-B208-A3D2815E9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115" y="1466591"/>
            <a:ext cx="4195550" cy="2381989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15EDCC6-CFEE-41B3-BDDC-D63B45E4F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6592"/>
            <a:ext cx="4669115" cy="238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43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337" t="-1" r="1288" b="945"/>
          <a:stretch/>
        </p:blipFill>
        <p:spPr>
          <a:xfrm>
            <a:off x="3194517" y="1258242"/>
            <a:ext cx="5284295" cy="305857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FD3ABDF-4CA6-4CB2-975D-301E86473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</p:spPr>
        <p:txBody>
          <a:bodyPr/>
          <a:lstStyle/>
          <a:p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Classification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C0AB889-1DEC-4096-8AB9-34DC93BFD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91" y="659420"/>
            <a:ext cx="7571700" cy="2581530"/>
          </a:xfrm>
        </p:spPr>
        <p:txBody>
          <a:bodyPr/>
          <a:lstStyle/>
          <a:p>
            <a:endParaRPr lang="en-US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Far-Wrist Motion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Near-Wrist Motion</a:t>
            </a:r>
          </a:p>
        </p:txBody>
      </p:sp>
    </p:spTree>
    <p:extLst>
      <p:ext uri="{BB962C8B-B14F-4D97-AF65-F5344CB8AC3E}">
        <p14:creationId xmlns:p14="http://schemas.microsoft.com/office/powerpoint/2010/main" val="2214598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FD3ABDF-4CA6-4CB2-975D-301E86473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</p:spPr>
        <p:txBody>
          <a:bodyPr/>
          <a:lstStyle/>
          <a:p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Far Wrist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1E3F9DB-2C09-4164-BE9F-CB6B3067C09E}"/>
              </a:ext>
            </a:extLst>
          </p:cNvPr>
          <p:cNvSpPr txBox="1">
            <a:spLocks/>
          </p:cNvSpPr>
          <p:nvPr/>
        </p:nvSpPr>
        <p:spPr>
          <a:xfrm>
            <a:off x="465267" y="1010720"/>
            <a:ext cx="3245496" cy="316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◎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76200" indent="0">
              <a:buNone/>
            </a:pPr>
            <a:endParaRPr lang="en-US" sz="1800" dirty="0">
              <a:latin typeface="Roboto Slab" panose="020B0604020202020204" charset="0"/>
              <a:ea typeface="Roboto Slab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Synthetic PPG segment based on average of PPG waveform from previously available data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>
              <a:latin typeface="Roboto Slab" panose="020B0604020202020204" charset="0"/>
              <a:ea typeface="Roboto Slab" panose="020B060402020202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8966AE-21AD-46AD-9839-F4AD9AF7B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442" y="1342807"/>
            <a:ext cx="4978148" cy="283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270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197"/>
          <a:stretch/>
        </p:blipFill>
        <p:spPr>
          <a:xfrm>
            <a:off x="929383" y="455392"/>
            <a:ext cx="7285234" cy="423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50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5038D2-2449-4E27-BB07-D56CF0F86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7"/>
          <a:stretch/>
        </p:blipFill>
        <p:spPr>
          <a:xfrm>
            <a:off x="3010709" y="3297866"/>
            <a:ext cx="1351183" cy="785036"/>
          </a:xfrm>
          <a:prstGeom prst="rect">
            <a:avLst/>
          </a:prstGeom>
        </p:spPr>
      </p:pic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88C31A74-E08D-45C6-A67F-CBD935833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3" y="329609"/>
            <a:ext cx="8664447" cy="442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49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FD3ABDF-4CA6-4CB2-975D-301E86473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</p:spPr>
        <p:txBody>
          <a:bodyPr/>
          <a:lstStyle/>
          <a:p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Near Wrist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B4B025-6508-4221-AF3A-A7E1F0EA72AF}"/>
              </a:ext>
            </a:extLst>
          </p:cNvPr>
          <p:cNvSpPr txBox="1"/>
          <p:nvPr/>
        </p:nvSpPr>
        <p:spPr>
          <a:xfrm>
            <a:off x="786150" y="1010720"/>
            <a:ext cx="761823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Roboto Slab" panose="020B0604020202020204" charset="0"/>
              <a:ea typeface="Roboto Slab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Tissue Effect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Roboto Slab" panose="020B0604020202020204" charset="0"/>
              <a:ea typeface="Roboto Slab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Roboto Slab" panose="020B0604020202020204" charset="0"/>
              <a:ea typeface="Roboto Slab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Roboto Slab" panose="020B0604020202020204" charset="0"/>
              <a:ea typeface="Roboto Slab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Roboto Slab" panose="020B0604020202020204" charset="0"/>
              <a:ea typeface="Roboto Slab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Roboto Slab" panose="020B0604020202020204" charset="0"/>
              <a:ea typeface="Roboto Slab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Roboto Slab" panose="020B0604020202020204" charset="0"/>
              <a:ea typeface="Roboto Slab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Venous Blood Movement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Roboto Slab" panose="020B0604020202020204" charset="0"/>
              <a:ea typeface="Roboto Slab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Roboto Slab" panose="020B0604020202020204" charset="0"/>
              <a:ea typeface="Roboto Slab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Roboto Slab" panose="020B0604020202020204" charset="0"/>
              <a:ea typeface="Roboto Slab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Roboto Slab" panose="020B0604020202020204" charset="0"/>
              <a:ea typeface="Roboto Slab" panose="020B0604020202020204" charset="0"/>
            </a:endParaRPr>
          </a:p>
          <a:p>
            <a:r>
              <a:rPr lang="en-US" sz="1800" b="1" dirty="0">
                <a:latin typeface="Roboto Slab" panose="020B0604020202020204" charset="0"/>
                <a:ea typeface="Roboto Slab" panose="020B0604020202020204" charset="0"/>
              </a:rPr>
              <a:t>                     Remove using Adaptive and Notch filtering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A6DAF1-E5FE-47A6-A22F-912B0FBF6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944" y="2078846"/>
            <a:ext cx="4744112" cy="8859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0AE861-DCED-45EE-AF75-015554B8A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230" y="3498412"/>
            <a:ext cx="3037540" cy="8859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A0AEE2-5356-443F-97EF-A4823574A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307" y="1638515"/>
            <a:ext cx="6049219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95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Adaptive filtering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81B0725-7854-4A90-A570-929B5E022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778" y="1232963"/>
            <a:ext cx="7076443" cy="267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77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Motivation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6150" y="1010720"/>
            <a:ext cx="7571700" cy="35736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19% of the Pakistani population suffers from Cardiovascular Diseases (CVDs), making it the leading non-communicable disease in the country [1]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Roboto Slab" panose="020B0604020202020204" charset="0"/>
              <a:ea typeface="Roboto Slab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Increasing demand for Electrocardiogram (ECG) which are uncomfortable, expensive, limited and require medical supervision [2]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Roboto Slab" panose="020B0604020202020204" charset="0"/>
              <a:ea typeface="Roboto Slab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Wrist worn </a:t>
            </a:r>
            <a:r>
              <a:rPr lang="en-US" sz="1800" dirty="0" err="1">
                <a:latin typeface="Roboto Slab" panose="020B0604020202020204" charset="0"/>
                <a:ea typeface="Roboto Slab" panose="020B0604020202020204" charset="0"/>
              </a:rPr>
              <a:t>Photoplethysmogram</a:t>
            </a: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 (PPG) devices offer a simpler, cheaper and more comfortable alternative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US" sz="1800" dirty="0">
              <a:solidFill>
                <a:srgbClr val="263238"/>
              </a:solidFill>
            </a:endParaRPr>
          </a:p>
          <a:p>
            <a:pPr marL="0" lvl="0" indent="0">
              <a:buNone/>
            </a:pPr>
            <a:endParaRPr lang="en-US" sz="1800" dirty="0">
              <a:solidFill>
                <a:srgbClr val="263238"/>
              </a:solidFill>
            </a:endParaRPr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1621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Notch filtering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134A334-ED0C-4B21-B576-38D3BC902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400" y="1176251"/>
            <a:ext cx="5243390" cy="3573600"/>
          </a:xfrm>
        </p:spPr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PPG signal is quasi-periodic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Spectral components around heart rate frequency (HRF) and its harmonics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Suppresses signal around notch frequency and leaves other frequencies as is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B1A1AC-118C-4ECD-BC84-7D1937A7F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847" y="1373430"/>
            <a:ext cx="3281842" cy="25723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254F48B-557F-44B6-824D-282E021EB6E0}"/>
              </a:ext>
            </a:extLst>
          </p:cNvPr>
          <p:cNvSpPr/>
          <p:nvPr/>
        </p:nvSpPr>
        <p:spPr>
          <a:xfrm>
            <a:off x="6093770" y="3945823"/>
            <a:ext cx="27919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Roboto Slab" panose="020B0604020202020204" charset="0"/>
                <a:ea typeface="Roboto Slab" panose="020B0604020202020204" charset="0"/>
              </a:rPr>
              <a:t>Frequency Domain Amplitude Response of a Notch Filter [5]</a:t>
            </a:r>
          </a:p>
        </p:txBody>
      </p:sp>
    </p:spTree>
    <p:extLst>
      <p:ext uri="{BB962C8B-B14F-4D97-AF65-F5344CB8AC3E}">
        <p14:creationId xmlns:p14="http://schemas.microsoft.com/office/powerpoint/2010/main" val="1426653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Notch filtering - Continued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700D3E-0E72-4DF1-938A-77F001AB2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73" y="1860372"/>
            <a:ext cx="8303011" cy="142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52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Before vs After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F49575-0242-433C-A6A0-3436A0270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813" y="1272199"/>
            <a:ext cx="5762374" cy="318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26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D33D6E-A920-41B0-A546-5F3516C31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072" y="508455"/>
            <a:ext cx="7335855" cy="424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78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5700" y="2571750"/>
            <a:ext cx="5832600" cy="11598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Experimentation and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985368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Setup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4D380AE-FD50-4817-9709-83A913313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0" y="1010720"/>
            <a:ext cx="7571700" cy="3401792"/>
          </a:xfrm>
        </p:spPr>
        <p:txBody>
          <a:bodyPr/>
          <a:lstStyle/>
          <a:p>
            <a:pPr marL="76200" indent="0">
              <a:lnSpc>
                <a:spcPct val="150000"/>
              </a:lnSpc>
              <a:buNone/>
            </a:pPr>
            <a:r>
              <a:rPr lang="en-US" sz="1800" b="1" dirty="0">
                <a:latin typeface="Roboto Slab" panose="020B0604020202020204" charset="0"/>
                <a:ea typeface="Roboto Slab" panose="020B0604020202020204" charset="0"/>
              </a:rPr>
              <a:t>8 Subjects: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Rest (reference signal)</a:t>
            </a:r>
            <a:endParaRPr lang="en-US" sz="1800" b="0" i="0" u="none" strike="noStrike" baseline="0" dirty="0">
              <a:latin typeface="Roboto Slab" panose="020B0604020202020204" charset="0"/>
              <a:ea typeface="Roboto Slab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Roboto Slab" panose="020B0604020202020204" charset="0"/>
                <a:ea typeface="Roboto Slab" panose="020B0604020202020204" charset="0"/>
              </a:rPr>
              <a:t>Exercise 1 : Walking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Roboto Slab" panose="020B0604020202020204" charset="0"/>
                <a:ea typeface="Roboto Slab" panose="020B0604020202020204" charset="0"/>
              </a:rPr>
              <a:t>Exercise 2 : Slight arm movemen</a:t>
            </a: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t</a:t>
            </a:r>
            <a:endParaRPr lang="en-US" sz="1800" b="0" i="0" u="none" strike="noStrike" baseline="0" dirty="0">
              <a:latin typeface="Roboto Slab" panose="020B0604020202020204" charset="0"/>
              <a:ea typeface="Roboto Slab" panose="020B060402020202020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Roboto Slab" panose="020B0604020202020204" charset="0"/>
                <a:ea typeface="Roboto Slab" panose="020B0604020202020204" charset="0"/>
              </a:rPr>
              <a:t>Exercise 3 : Typing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Roboto Slab" panose="020B0604020202020204" charset="0"/>
                <a:ea typeface="Roboto Slab" panose="020B0604020202020204" charset="0"/>
              </a:rPr>
              <a:t>Exercise 4 : Writing</a:t>
            </a:r>
            <a:endParaRPr lang="en-US" sz="1400" dirty="0">
              <a:latin typeface="Roboto Slab" panose="020B0604020202020204" charset="0"/>
              <a:ea typeface="Roboto Slab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749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14D85CFC-C33F-4126-A656-733F2188E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043" y="835466"/>
            <a:ext cx="6483913" cy="404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43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9D278C-9941-486A-BA03-060D5CF98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373" y="49"/>
            <a:ext cx="7058027" cy="514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84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Performance Index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D143BB-1106-4F46-8410-DDFBBE998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003" y="1489488"/>
            <a:ext cx="4141994" cy="11739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14D380AE-FD50-4817-9709-83A913313CF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58829" y="2663467"/>
                <a:ext cx="7571700" cy="1804416"/>
              </a:xfrm>
            </p:spPr>
            <p:txBody>
              <a:bodyPr/>
              <a:lstStyle/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Roboto Slab" panose="020B0604020202020204" charset="0"/>
                    <a:ea typeface="Roboto Slab" panose="020B0604020202020204" charset="0"/>
                  </a:rPr>
                  <a:t>i = Subject Number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Roboto Slab" panose="020B0604020202020204" charset="0"/>
                    <a:ea typeface="Roboto Slab" panose="020B0604020202020204" charset="0"/>
                  </a:rPr>
                  <a:t>j = Exercise Number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Roboto Slab" panose="020B0604020202020204" charset="0"/>
                    <a:ea typeface="Roboto Slab" panose="020B0604020202020204" charset="0"/>
                  </a:rPr>
                  <a:t>k = before or after cleansing signal using the described framework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𝑈𝑃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latin typeface="Roboto Slab" panose="020B0604020202020204" charset="0"/>
                    <a:ea typeface="Roboto Slab" panose="020B0604020202020204" charset="0"/>
                  </a:rPr>
                  <a:t> of kurtosis/skewness spread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𝑈𝑃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𝑟𝑒𝑓𝑒𝑟𝑒𝑛𝑐𝑒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latin typeface="Roboto Slab" panose="020B0604020202020204" charset="0"/>
                    <a:ea typeface="Roboto Slab" panose="020B0604020202020204" charset="0"/>
                  </a:rPr>
                  <a:t> of reference kurtosis/skewness spread</a:t>
                </a:r>
              </a:p>
              <a:p>
                <a:pPr lvl="1"/>
                <a:endParaRPr lang="en-US" sz="1400" dirty="0"/>
              </a:p>
            </p:txBody>
          </p:sp>
        </mc:Choice>
        <mc:Fallback xmlns=""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14D380AE-FD50-4817-9709-83A913313C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8829" y="2663467"/>
                <a:ext cx="7571700" cy="1804416"/>
              </a:xfrm>
              <a:blipFill>
                <a:blip r:embed="rId3"/>
                <a:stretch>
                  <a:fillRect t="-3041" r="-242" b="-7432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1394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PI Matrix - Kurtosis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87F23D-EFF9-4F1A-8E8D-2DCF2D0E89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04"/>
          <a:stretch/>
        </p:blipFill>
        <p:spPr>
          <a:xfrm>
            <a:off x="1810670" y="1310099"/>
            <a:ext cx="5505677" cy="1056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491A2B-EE5B-4D16-A664-FFAD910C7D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60"/>
          <a:stretch/>
        </p:blipFill>
        <p:spPr>
          <a:xfrm>
            <a:off x="1531747" y="2359440"/>
            <a:ext cx="6080505" cy="240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25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5A5F7-1F7F-4F62-81BA-DCFA3F9CB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Roboto Slab" panose="020B0604020202020204" charset="0"/>
                <a:ea typeface="Roboto Slab" panose="020B0604020202020204" charset="0"/>
              </a:rPr>
              <a:t>High-End Device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99BC6-365E-48CB-84AA-2BA258A0D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0" y="1220951"/>
            <a:ext cx="3675300" cy="37257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>
                <a:latin typeface="Roboto Slab" panose="020B0604020202020204" charset="0"/>
                <a:ea typeface="Roboto Slab" panose="020B0604020202020204" charset="0"/>
              </a:rPr>
              <a:t>Empatica</a:t>
            </a:r>
            <a:r>
              <a:rPr lang="en-US" b="1" dirty="0">
                <a:latin typeface="Roboto Slab" panose="020B0604020202020204" charset="0"/>
                <a:ea typeface="Roboto Slab" panose="020B0604020202020204" charset="0"/>
              </a:rPr>
              <a:t> E4 </a:t>
            </a:r>
            <a:endParaRPr lang="en-US" sz="1800" dirty="0">
              <a:latin typeface="Roboto Slab" panose="020B0604020202020204" charset="0"/>
              <a:ea typeface="Roboto Slab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4 LED’s and 2 photodiodes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PPG sensor (64HZ)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3-axis accelerometer (32Hz)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Temperature sensor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Pre-processing algorithm</a:t>
            </a:r>
          </a:p>
          <a:p>
            <a:pPr marL="10160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431B16-91CC-4C6F-B6A5-633914DD1B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EDAB59-8E0B-4EBB-9258-4121BC7D4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18870"/>
            <a:ext cx="4270520" cy="25681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0BA484-494B-42DF-B517-0C482854815E}"/>
              </a:ext>
            </a:extLst>
          </p:cNvPr>
          <p:cNvSpPr/>
          <p:nvPr/>
        </p:nvSpPr>
        <p:spPr>
          <a:xfrm>
            <a:off x="4927766" y="4314531"/>
            <a:ext cx="35589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Slab" panose="020B0604020202020204" charset="0"/>
                <a:ea typeface="Roboto Slab" panose="020B0604020202020204" charset="0"/>
              </a:rPr>
              <a:t>Front and Back View of the </a:t>
            </a:r>
            <a:r>
              <a:rPr lang="en-US" dirty="0" err="1">
                <a:latin typeface="Roboto Slab" panose="020B0604020202020204" charset="0"/>
                <a:ea typeface="Roboto Slab" panose="020B0604020202020204" charset="0"/>
              </a:rPr>
              <a:t>Empatica</a:t>
            </a:r>
            <a:r>
              <a:rPr lang="en-US" dirty="0">
                <a:latin typeface="Roboto Slab" panose="020B0604020202020204" charset="0"/>
                <a:ea typeface="Roboto Slab" panose="020B0604020202020204" charset="0"/>
              </a:rPr>
              <a:t> E4</a:t>
            </a:r>
            <a:endParaRPr lang="en-PK" dirty="0">
              <a:latin typeface="Roboto Slab" panose="020B0604020202020204" charset="0"/>
              <a:ea typeface="Roboto Slab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357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PI Matrix - Skewness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05B6C8-36B1-4D75-902C-7DB14D2F0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246" y="1214344"/>
            <a:ext cx="6043507" cy="353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760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Limitations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A7AA35-CD85-4EF3-B9EC-04A14223E0A8}"/>
              </a:ext>
            </a:extLst>
          </p:cNvPr>
          <p:cNvSpPr txBox="1"/>
          <p:nvPr/>
        </p:nvSpPr>
        <p:spPr>
          <a:xfrm>
            <a:off x="786150" y="1192258"/>
            <a:ext cx="6869292" cy="2538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Accuracy limited with severe motion artifacts over long periods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Synthetic PPG signal relies on quality of previous PPG segment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Requirement of reference signal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>
              <a:latin typeface="Roboto Slab" panose="020B0604020202020204" charset="0"/>
              <a:ea typeface="Roboto Slab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496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Benefits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D7A2AA2-28C1-4037-8EA5-BAE709B17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1722" y="1010719"/>
            <a:ext cx="7571700" cy="3026113"/>
          </a:xfrm>
        </p:spPr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Optimized efficiency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Computational complexity reduced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Retains PPG waveform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Live simulation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>
              <a:latin typeface="Roboto Slab" panose="020B0604020202020204" charset="0"/>
              <a:ea typeface="Roboto Slab" panose="020B060402020202020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570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5700" y="1991850"/>
            <a:ext cx="5832600" cy="825778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304078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Future Recommendations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528777-E39D-453D-ADDC-D808ACD99FF7}"/>
              </a:ext>
            </a:extLst>
          </p:cNvPr>
          <p:cNvSpPr txBox="1"/>
          <p:nvPr/>
        </p:nvSpPr>
        <p:spPr>
          <a:xfrm>
            <a:off x="786150" y="1010720"/>
            <a:ext cx="6422724" cy="2122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Collect more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Overcome limitations of synthetic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Develop online 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Hardware implementation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Detection of cardiac conditions and health parameters</a:t>
            </a:r>
          </a:p>
        </p:txBody>
      </p:sp>
    </p:spTree>
    <p:extLst>
      <p:ext uri="{BB962C8B-B14F-4D97-AF65-F5344CB8AC3E}">
        <p14:creationId xmlns:p14="http://schemas.microsoft.com/office/powerpoint/2010/main" val="594326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Graphical User Interface (GUI)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5118EC-5795-4DCC-99C7-7F8CE0C64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926" y="1002703"/>
            <a:ext cx="6518148" cy="374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51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877" y="777067"/>
            <a:ext cx="6252245" cy="358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46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793" y="789359"/>
            <a:ext cx="6488414" cy="356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84" y="742645"/>
            <a:ext cx="6111432" cy="365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081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5"/>
          <p:cNvSpPr txBox="1">
            <a:spLocks noGrp="1"/>
          </p:cNvSpPr>
          <p:nvPr>
            <p:ph type="ctrTitle" idx="4294967295"/>
          </p:nvPr>
        </p:nvSpPr>
        <p:spPr>
          <a:xfrm>
            <a:off x="685800" y="1573268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/>
              <a:t>Thank You!</a:t>
            </a:r>
            <a:endParaRPr sz="6000" b="1" dirty="0"/>
          </a:p>
        </p:txBody>
      </p:sp>
      <p:sp>
        <p:nvSpPr>
          <p:cNvPr id="375" name="Google Shape;375;p35"/>
          <p:cNvSpPr txBox="1">
            <a:spLocks noGrp="1"/>
          </p:cNvSpPr>
          <p:nvPr>
            <p:ph type="subTitle" idx="4294967295"/>
          </p:nvPr>
        </p:nvSpPr>
        <p:spPr>
          <a:xfrm>
            <a:off x="1455904" y="2765466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Any questions?</a:t>
            </a:r>
            <a:endParaRPr sz="3600" b="1" dirty="0"/>
          </a:p>
        </p:txBody>
      </p:sp>
      <p:sp>
        <p:nvSpPr>
          <p:cNvPr id="377" name="Google Shape;377;p3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5A5F7-1F7F-4F62-81BA-DCFA3F9CB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Roboto Slab" panose="020B0604020202020204" charset="0"/>
                <a:ea typeface="Roboto Slab" panose="020B0604020202020204" charset="0"/>
              </a:rPr>
              <a:t>Low-End Device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99BC6-365E-48CB-84AA-2BA258A0D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0" y="1220951"/>
            <a:ext cx="3675300" cy="372570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Roboto Slab" panose="020B0604020202020204" charset="0"/>
                <a:ea typeface="Roboto Slab" panose="020B0604020202020204" charset="0"/>
              </a:rPr>
              <a:t>Maxim MAXREFDES103#</a:t>
            </a:r>
            <a:endParaRPr lang="en-US" sz="1800" dirty="0">
              <a:latin typeface="Roboto Slab" panose="020B0604020202020204" charset="0"/>
              <a:ea typeface="Roboto Slab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2 LED’s and 2 photodiodes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IR emitter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Variable sampling rate</a:t>
            </a:r>
          </a:p>
          <a:p>
            <a:pPr marL="10160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431B16-91CC-4C6F-B6A5-633914DD1B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C99438-D967-4E76-B126-1FBCD7965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552" y="1220951"/>
            <a:ext cx="1333224" cy="27381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146B99-4050-437E-A92F-29A2CC088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259" y="1220952"/>
            <a:ext cx="1233658" cy="27381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8677BA7-4BED-4C1E-A678-B85DCB5DFD65}"/>
              </a:ext>
            </a:extLst>
          </p:cNvPr>
          <p:cNvSpPr/>
          <p:nvPr/>
        </p:nvSpPr>
        <p:spPr>
          <a:xfrm>
            <a:off x="4461450" y="4169300"/>
            <a:ext cx="35926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Roboto Slab" panose="020B0604020202020204" charset="0"/>
                <a:ea typeface="Roboto Slab" panose="020B0604020202020204" charset="0"/>
              </a:rPr>
              <a:t>Front and Back View of the Maxim MAXREFDES103</a:t>
            </a:r>
            <a:endParaRPr lang="en-PK" sz="1100" dirty="0">
              <a:latin typeface="Roboto Slab" panose="020B0604020202020204" charset="0"/>
              <a:ea typeface="Roboto Slab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463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References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sz="1200" dirty="0">
                <a:latin typeface="Roboto Slab" panose="020B0604020202020204" charset="0"/>
                <a:ea typeface="Roboto Slab" panose="020B0604020202020204" charset="0"/>
              </a:rPr>
              <a:t>[1] S. </a:t>
            </a:r>
            <a:r>
              <a:rPr lang="en-US" sz="1200" dirty="0" err="1">
                <a:latin typeface="Roboto Slab" panose="020B0604020202020204" charset="0"/>
                <a:ea typeface="Roboto Slab" panose="020B0604020202020204" charset="0"/>
              </a:rPr>
              <a:t>Naseem</a:t>
            </a:r>
            <a:r>
              <a:rPr lang="en-US" sz="1200" dirty="0">
                <a:latin typeface="Roboto Slab" panose="020B0604020202020204" charset="0"/>
                <a:ea typeface="Roboto Slab" panose="020B0604020202020204" charset="0"/>
              </a:rPr>
              <a:t>, U. K. </a:t>
            </a:r>
            <a:r>
              <a:rPr lang="en-US" sz="1200" dirty="0" err="1">
                <a:latin typeface="Roboto Slab" panose="020B0604020202020204" charset="0"/>
                <a:ea typeface="Roboto Slab" panose="020B0604020202020204" charset="0"/>
              </a:rPr>
              <a:t>Khattak</a:t>
            </a:r>
            <a:r>
              <a:rPr lang="en-US" sz="1200" dirty="0">
                <a:latin typeface="Roboto Slab" panose="020B0604020202020204" charset="0"/>
                <a:ea typeface="Roboto Slab" panose="020B0604020202020204" charset="0"/>
              </a:rPr>
              <a:t>, H. </a:t>
            </a:r>
            <a:r>
              <a:rPr lang="en-US" sz="1200" dirty="0" err="1">
                <a:latin typeface="Roboto Slab" panose="020B0604020202020204" charset="0"/>
                <a:ea typeface="Roboto Slab" panose="020B0604020202020204" charset="0"/>
              </a:rPr>
              <a:t>Ghazanfar</a:t>
            </a:r>
            <a:r>
              <a:rPr lang="en-US" sz="1200" dirty="0">
                <a:latin typeface="Roboto Slab" panose="020B0604020202020204" charset="0"/>
                <a:ea typeface="Roboto Slab" panose="020B0604020202020204" charset="0"/>
              </a:rPr>
              <a:t>, and A. </a:t>
            </a:r>
            <a:r>
              <a:rPr lang="en-US" sz="1200" dirty="0" err="1">
                <a:latin typeface="Roboto Slab" panose="020B0604020202020204" charset="0"/>
                <a:ea typeface="Roboto Slab" panose="020B0604020202020204" charset="0"/>
              </a:rPr>
              <a:t>Irfan</a:t>
            </a:r>
            <a:r>
              <a:rPr lang="en-US" sz="1200" dirty="0">
                <a:latin typeface="Roboto Slab" panose="020B0604020202020204" charset="0"/>
                <a:ea typeface="Roboto Slab" panose="020B0604020202020204" charset="0"/>
              </a:rPr>
              <a:t>, \Prevalence of </a:t>
            </a:r>
            <a:r>
              <a:rPr lang="en-US" sz="1200" dirty="0" err="1">
                <a:latin typeface="Roboto Slab" panose="020B0604020202020204" charset="0"/>
                <a:ea typeface="Roboto Slab" panose="020B0604020202020204" charset="0"/>
              </a:rPr>
              <a:t>noncommunicable</a:t>
            </a:r>
            <a:r>
              <a:rPr lang="en-US" sz="1200" dirty="0">
                <a:latin typeface="Roboto Slab" panose="020B0604020202020204" charset="0"/>
                <a:ea typeface="Roboto Slab" panose="020B0604020202020204" charset="0"/>
              </a:rPr>
              <a:t> diseases and their risk factors at a semi-urban community, Pakistan," Pan </a:t>
            </a:r>
            <a:r>
              <a:rPr lang="en-US" sz="1200" dirty="0" err="1">
                <a:latin typeface="Roboto Slab" panose="020B0604020202020204" charset="0"/>
                <a:ea typeface="Roboto Slab" panose="020B0604020202020204" charset="0"/>
              </a:rPr>
              <a:t>Afr</a:t>
            </a:r>
            <a:r>
              <a:rPr lang="en-US" sz="1200" dirty="0">
                <a:latin typeface="Roboto Slab" panose="020B0604020202020204" charset="0"/>
                <a:ea typeface="Roboto Slab" panose="020B0604020202020204" charset="0"/>
              </a:rPr>
              <a:t> Med J, vol. 23, p. 151, 2016.</a:t>
            </a:r>
          </a:p>
          <a:p>
            <a:pPr marL="76200" indent="0">
              <a:buNone/>
            </a:pPr>
            <a:r>
              <a:rPr lang="en-US" sz="1200" dirty="0">
                <a:latin typeface="Roboto Slab" panose="020B0604020202020204" charset="0"/>
                <a:ea typeface="Roboto Slab" panose="020B0604020202020204" charset="0"/>
              </a:rPr>
              <a:t>[2] S. Lee, G. Ha, D. Wright, Y. Ma, E. </a:t>
            </a:r>
            <a:r>
              <a:rPr lang="en-US" sz="1200" dirty="0" err="1">
                <a:latin typeface="Roboto Slab" panose="020B0604020202020204" charset="0"/>
                <a:ea typeface="Roboto Slab" panose="020B0604020202020204" charset="0"/>
              </a:rPr>
              <a:t>Sen</a:t>
            </a:r>
            <a:r>
              <a:rPr lang="en-US" sz="1200" dirty="0">
                <a:latin typeface="Roboto Slab" panose="020B0604020202020204" charset="0"/>
                <a:ea typeface="Roboto Slab" panose="020B0604020202020204" charset="0"/>
              </a:rPr>
              <a:t>-Gupta, N. </a:t>
            </a:r>
            <a:r>
              <a:rPr lang="en-US" sz="1200" dirty="0" err="1">
                <a:latin typeface="Roboto Slab" panose="020B0604020202020204" charset="0"/>
                <a:ea typeface="Roboto Slab" panose="020B0604020202020204" charset="0"/>
              </a:rPr>
              <a:t>Haubrich</a:t>
            </a:r>
            <a:r>
              <a:rPr lang="en-US" sz="1200" dirty="0">
                <a:latin typeface="Roboto Slab" panose="020B0604020202020204" charset="0"/>
                <a:ea typeface="Roboto Slab" panose="020B0604020202020204" charset="0"/>
              </a:rPr>
              <a:t>, P. </a:t>
            </a:r>
            <a:r>
              <a:rPr lang="en-US" sz="1200" dirty="0" err="1">
                <a:latin typeface="Roboto Slab" panose="020B0604020202020204" charset="0"/>
                <a:ea typeface="Roboto Slab" panose="020B0604020202020204" charset="0"/>
              </a:rPr>
              <a:t>Branche</a:t>
            </a:r>
            <a:r>
              <a:rPr lang="en-US" sz="1200" dirty="0">
                <a:latin typeface="Roboto Slab" panose="020B0604020202020204" charset="0"/>
                <a:ea typeface="Roboto Slab" panose="020B0604020202020204" charset="0"/>
              </a:rPr>
              <a:t>, W. Li, G. Huppert, M. Johnson, B. </a:t>
            </a:r>
            <a:r>
              <a:rPr lang="en-US" sz="1200" dirty="0" err="1">
                <a:latin typeface="Roboto Slab" panose="020B0604020202020204" charset="0"/>
                <a:ea typeface="Roboto Slab" panose="020B0604020202020204" charset="0"/>
              </a:rPr>
              <a:t>Mutlu</a:t>
            </a:r>
            <a:r>
              <a:rPr lang="en-US" sz="1200" dirty="0">
                <a:latin typeface="Roboto Slab" panose="020B0604020202020204" charset="0"/>
                <a:ea typeface="Roboto Slab" panose="020B0604020202020204" charset="0"/>
              </a:rPr>
              <a:t>, K. Li, N. </a:t>
            </a:r>
            <a:r>
              <a:rPr lang="en-US" sz="1200" dirty="0" err="1">
                <a:latin typeface="Roboto Slab" panose="020B0604020202020204" charset="0"/>
                <a:ea typeface="Roboto Slab" panose="020B0604020202020204" charset="0"/>
              </a:rPr>
              <a:t>Sheth</a:t>
            </a:r>
            <a:r>
              <a:rPr lang="en-US" sz="1200" dirty="0">
                <a:latin typeface="Roboto Slab" panose="020B0604020202020204" charset="0"/>
                <a:ea typeface="Roboto Slab" panose="020B0604020202020204" charset="0"/>
              </a:rPr>
              <a:t>, J. Wright, y.-s. Huang, M. Mansour, J. Rogers, and R. </a:t>
            </a:r>
            <a:r>
              <a:rPr lang="en-US" sz="1200" dirty="0" err="1">
                <a:latin typeface="Roboto Slab" panose="020B0604020202020204" charset="0"/>
                <a:ea typeface="Roboto Slab" panose="020B0604020202020204" charset="0"/>
              </a:rPr>
              <a:t>Ghaari</a:t>
            </a:r>
            <a:r>
              <a:rPr lang="en-US" sz="1200" dirty="0">
                <a:latin typeface="Roboto Slab" panose="020B0604020202020204" charset="0"/>
                <a:ea typeface="Roboto Slab" panose="020B0604020202020204" charset="0"/>
              </a:rPr>
              <a:t>, \Highly </a:t>
            </a:r>
            <a:r>
              <a:rPr lang="en-US" sz="1200" dirty="0" err="1">
                <a:latin typeface="Roboto Slab" panose="020B0604020202020204" charset="0"/>
                <a:ea typeface="Roboto Slab" panose="020B0604020202020204" charset="0"/>
              </a:rPr>
              <a:t>exible</a:t>
            </a:r>
            <a:r>
              <a:rPr lang="en-US" sz="1200" dirty="0">
                <a:latin typeface="Roboto Slab" panose="020B0604020202020204" charset="0"/>
                <a:ea typeface="Roboto Slab" panose="020B0604020202020204" charset="0"/>
              </a:rPr>
              <a:t>, wearable, and disposable cardiac biosensors for remote and ambulatory monitoring,“ </a:t>
            </a:r>
            <a:r>
              <a:rPr lang="nl-NL" sz="1200" dirty="0">
                <a:latin typeface="Roboto Slab" panose="020B0604020202020204" charset="0"/>
                <a:ea typeface="Roboto Slab" panose="020B0604020202020204" charset="0"/>
              </a:rPr>
              <a:t>npj Digital Medicine, vol. 1, 12 2018.</a:t>
            </a:r>
            <a:endParaRPr lang="en-PK" sz="1200" dirty="0">
              <a:latin typeface="Roboto Slab" panose="020B0604020202020204" charset="0"/>
              <a:ea typeface="Roboto Slab" panose="020B0604020202020204" charset="0"/>
            </a:endParaRPr>
          </a:p>
          <a:p>
            <a:pPr marL="76200" indent="0">
              <a:buNone/>
            </a:pPr>
            <a:r>
              <a:rPr lang="en-US" sz="1200" dirty="0">
                <a:latin typeface="Roboto Slab" panose="020B0604020202020204" charset="0"/>
                <a:ea typeface="Roboto Slab" panose="020B0604020202020204" charset="0"/>
              </a:rPr>
              <a:t>[3] C. Fischer, M. </a:t>
            </a:r>
            <a:r>
              <a:rPr lang="en-US" sz="1200" dirty="0" err="1">
                <a:latin typeface="Roboto Slab" panose="020B0604020202020204" charset="0"/>
                <a:ea typeface="Roboto Slab" panose="020B0604020202020204" charset="0"/>
              </a:rPr>
              <a:t>Glos</a:t>
            </a:r>
            <a:r>
              <a:rPr lang="en-US" sz="1200" dirty="0">
                <a:latin typeface="Roboto Slab" panose="020B0604020202020204" charset="0"/>
                <a:ea typeface="Roboto Slab" panose="020B0604020202020204" charset="0"/>
              </a:rPr>
              <a:t>, T. </a:t>
            </a:r>
            <a:r>
              <a:rPr lang="en-US" sz="1200" dirty="0" err="1">
                <a:latin typeface="Roboto Slab" panose="020B0604020202020204" charset="0"/>
                <a:ea typeface="Roboto Slab" panose="020B0604020202020204" charset="0"/>
              </a:rPr>
              <a:t>Penzel</a:t>
            </a:r>
            <a:r>
              <a:rPr lang="en-US" sz="1200" dirty="0">
                <a:latin typeface="Roboto Slab" panose="020B0604020202020204" charset="0"/>
                <a:ea typeface="Roboto Slab" panose="020B0604020202020204" charset="0"/>
              </a:rPr>
              <a:t>, and I. </a:t>
            </a:r>
            <a:r>
              <a:rPr lang="en-US" sz="1200" dirty="0" err="1">
                <a:latin typeface="Roboto Slab" panose="020B0604020202020204" charset="0"/>
                <a:ea typeface="Roboto Slab" panose="020B0604020202020204" charset="0"/>
              </a:rPr>
              <a:t>Fietze</a:t>
            </a:r>
            <a:r>
              <a:rPr lang="en-US" sz="1200" dirty="0">
                <a:latin typeface="Roboto Slab" panose="020B0604020202020204" charset="0"/>
                <a:ea typeface="Roboto Slab" panose="020B0604020202020204" charset="0"/>
              </a:rPr>
              <a:t>, \Extended algorithm for </a:t>
            </a:r>
            <a:r>
              <a:rPr lang="en-US" sz="1200" dirty="0" err="1">
                <a:latin typeface="Roboto Slab" panose="020B0604020202020204" charset="0"/>
                <a:ea typeface="Roboto Slab" panose="020B0604020202020204" charset="0"/>
              </a:rPr>
              <a:t>realtime</a:t>
            </a:r>
            <a:r>
              <a:rPr lang="en-US" sz="1200" dirty="0">
                <a:latin typeface="Roboto Slab" panose="020B0604020202020204" charset="0"/>
                <a:ea typeface="Roboto Slab" panose="020B0604020202020204" charset="0"/>
              </a:rPr>
              <a:t> pulse waveform segmentation and artifact detection in </a:t>
            </a:r>
            <a:r>
              <a:rPr lang="en-US" sz="1200" dirty="0" err="1">
                <a:latin typeface="Roboto Slab" panose="020B0604020202020204" charset="0"/>
                <a:ea typeface="Roboto Slab" panose="020B0604020202020204" charset="0"/>
              </a:rPr>
              <a:t>photoplethysmograms</a:t>
            </a:r>
            <a:r>
              <a:rPr lang="en-US" sz="1200" dirty="0">
                <a:latin typeface="Roboto Slab" panose="020B0604020202020204" charset="0"/>
                <a:ea typeface="Roboto Slab" panose="020B0604020202020204" charset="0"/>
              </a:rPr>
              <a:t>,“ </a:t>
            </a:r>
            <a:r>
              <a:rPr lang="nl-NL" sz="1200" dirty="0">
                <a:latin typeface="Roboto Slab" panose="020B0604020202020204" charset="0"/>
                <a:ea typeface="Roboto Slab" panose="020B0604020202020204" charset="0"/>
              </a:rPr>
              <a:t>Somnologie, vol. 21, pp. 1-11, 05 2017.</a:t>
            </a:r>
          </a:p>
          <a:p>
            <a:pPr marL="76200" indent="0">
              <a:buNone/>
            </a:pPr>
            <a:r>
              <a:rPr lang="en-US" sz="1200" dirty="0">
                <a:latin typeface="Roboto Slab" panose="020B0604020202020204" charset="0"/>
                <a:ea typeface="Roboto Slab" panose="020B0604020202020204" charset="0"/>
              </a:rPr>
              <a:t>[4] Charlton P.H., </a:t>
            </a:r>
            <a:r>
              <a:rPr lang="en-US" sz="1200" dirty="0" err="1">
                <a:latin typeface="Roboto Slab" panose="020B0604020202020204" charset="0"/>
                <a:ea typeface="Roboto Slab" panose="020B0604020202020204" charset="0"/>
              </a:rPr>
              <a:t>Villarroel</a:t>
            </a:r>
            <a:r>
              <a:rPr lang="en-US" sz="1200" dirty="0">
                <a:latin typeface="Roboto Slab" panose="020B0604020202020204" charset="0"/>
                <a:ea typeface="Roboto Slab" panose="020B0604020202020204" charset="0"/>
              </a:rPr>
              <a:t> M., </a:t>
            </a:r>
            <a:r>
              <a:rPr lang="en-US" sz="1200" dirty="0" err="1">
                <a:latin typeface="Roboto Slab" panose="020B0604020202020204" charset="0"/>
                <a:ea typeface="Roboto Slab" panose="020B0604020202020204" charset="0"/>
              </a:rPr>
              <a:t>Salguiero</a:t>
            </a:r>
            <a:r>
              <a:rPr lang="en-US" sz="1200" dirty="0">
                <a:latin typeface="Roboto Slab" panose="020B0604020202020204" charset="0"/>
                <a:ea typeface="Roboto Slab" panose="020B0604020202020204" charset="0"/>
              </a:rPr>
              <a:t> F. (2016) Waveform Analysis to Estimate Respiratory Rate. In: Secondary Analysis of Electronic Health Records. Springer, Cham. </a:t>
            </a:r>
            <a:r>
              <a:rPr lang="en-US" sz="1200" dirty="0">
                <a:latin typeface="Roboto Slab" panose="020B0604020202020204" charset="0"/>
                <a:ea typeface="Roboto Slab" panose="020B0604020202020204" charset="0"/>
                <a:hlinkClick r:id="rId2"/>
              </a:rPr>
              <a:t>https://doi.org/10.1007/978-3-319-43742-2_26</a:t>
            </a:r>
            <a:endParaRPr lang="en-US" sz="1200" dirty="0">
              <a:latin typeface="Roboto Slab" panose="020B0604020202020204" charset="0"/>
              <a:ea typeface="Roboto Slab" panose="020B0604020202020204" charset="0"/>
            </a:endParaRPr>
          </a:p>
          <a:p>
            <a:pPr marL="76200" indent="0">
              <a:buNone/>
            </a:pPr>
            <a:r>
              <a:rPr lang="en-US" sz="1200" dirty="0">
                <a:latin typeface="Roboto Slab" panose="020B0604020202020204" charset="0"/>
                <a:ea typeface="Roboto Slab" panose="020B0604020202020204" charset="0"/>
              </a:rPr>
              <a:t>[5]	Wang, Min; Li, </a:t>
            </a:r>
            <a:r>
              <a:rPr lang="en-US" sz="1200" dirty="0" err="1">
                <a:latin typeface="Roboto Slab" panose="020B0604020202020204" charset="0"/>
                <a:ea typeface="Roboto Slab" panose="020B0604020202020204" charset="0"/>
              </a:rPr>
              <a:t>Zhe</a:t>
            </a:r>
            <a:r>
              <a:rPr lang="en-US" sz="1200" dirty="0">
                <a:latin typeface="Roboto Slab" panose="020B0604020202020204" charset="0"/>
                <a:ea typeface="Roboto Slab" panose="020B0604020202020204" charset="0"/>
              </a:rPr>
              <a:t>; Zhang, </a:t>
            </a:r>
            <a:r>
              <a:rPr lang="en-US" sz="1200" dirty="0" err="1">
                <a:latin typeface="Roboto Slab" panose="020B0604020202020204" charset="0"/>
                <a:ea typeface="Roboto Slab" panose="020B0604020202020204" charset="0"/>
              </a:rPr>
              <a:t>Qirui</a:t>
            </a:r>
            <a:r>
              <a:rPr lang="en-US" sz="1200" dirty="0">
                <a:latin typeface="Roboto Slab" panose="020B0604020202020204" charset="0"/>
                <a:ea typeface="Roboto Slab" panose="020B0604020202020204" charset="0"/>
              </a:rPr>
              <a:t>; Wang, </a:t>
            </a:r>
            <a:r>
              <a:rPr lang="en-US" sz="1200" dirty="0" err="1">
                <a:latin typeface="Roboto Slab" panose="020B0604020202020204" charset="0"/>
                <a:ea typeface="Roboto Slab" panose="020B0604020202020204" charset="0"/>
              </a:rPr>
              <a:t>Guoxing</a:t>
            </a:r>
            <a:r>
              <a:rPr lang="en-US" sz="1200" dirty="0">
                <a:latin typeface="Roboto Slab" panose="020B0604020202020204" charset="0"/>
                <a:ea typeface="Roboto Slab" panose="020B0604020202020204" charset="0"/>
              </a:rPr>
              <a:t>. 2019. "Removal of Motion Artifacts in </a:t>
            </a:r>
            <a:r>
              <a:rPr lang="en-US" sz="1200" dirty="0" err="1">
                <a:latin typeface="Roboto Slab" panose="020B0604020202020204" charset="0"/>
                <a:ea typeface="Roboto Slab" panose="020B0604020202020204" charset="0"/>
              </a:rPr>
              <a:t>Photoplethysmograph</a:t>
            </a:r>
            <a:r>
              <a:rPr lang="en-US" sz="1200" dirty="0">
                <a:latin typeface="Roboto Slab" panose="020B0604020202020204" charset="0"/>
                <a:ea typeface="Roboto Slab" panose="020B0604020202020204" charset="0"/>
              </a:rPr>
              <a:t> Sensors during Intensive Exercise for Accurate Heart Rate Calculation Based on Frequency Estimation and Notch Filtering" </a:t>
            </a:r>
            <a:r>
              <a:rPr lang="en-US" sz="1200" i="1" dirty="0">
                <a:latin typeface="Roboto Slab" panose="020B0604020202020204" charset="0"/>
                <a:ea typeface="Roboto Slab" panose="020B0604020202020204" charset="0"/>
              </a:rPr>
              <a:t>Sensors</a:t>
            </a:r>
            <a:r>
              <a:rPr lang="en-US" sz="1200" dirty="0">
                <a:latin typeface="Roboto Slab" panose="020B0604020202020204" charset="0"/>
                <a:ea typeface="Roboto Slab" panose="020B0604020202020204" charset="0"/>
              </a:rPr>
              <a:t> 19, no. 15: 3312. </a:t>
            </a:r>
            <a:r>
              <a:rPr lang="en-US" sz="1200" u="sng" dirty="0">
                <a:latin typeface="Roboto Slab" panose="020B0604020202020204" charset="0"/>
                <a:ea typeface="Roboto Slab" panose="020B0604020202020204" charset="0"/>
                <a:hlinkClick r:id="rId3"/>
              </a:rPr>
              <a:t>https://doi.org/10.3390/s19153312</a:t>
            </a:r>
            <a:endParaRPr lang="en-US" sz="1200" dirty="0">
              <a:latin typeface="Roboto Slab" panose="020B0604020202020204" charset="0"/>
              <a:ea typeface="Roboto Slab" panose="020B0604020202020204" charset="0"/>
            </a:endParaRPr>
          </a:p>
          <a:p>
            <a:pPr marL="76200" indent="0">
              <a:buNone/>
            </a:pPr>
            <a:endParaRPr lang="en-US" sz="1400" dirty="0">
              <a:latin typeface="Roboto Slab" panose="020B0604020202020204" charset="0"/>
              <a:ea typeface="Roboto Slab" panose="020B0604020202020204" charset="0"/>
            </a:endParaRPr>
          </a:p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74931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9254B22-158D-43CD-821A-1E787E4D4492}"/>
              </a:ext>
            </a:extLst>
          </p:cNvPr>
          <p:cNvSpPr txBox="1">
            <a:spLocks/>
          </p:cNvSpPr>
          <p:nvPr/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CE6DC7-1030-4DBA-A661-C5B07B34F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72" y="849833"/>
            <a:ext cx="4255063" cy="29445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DBF86E-1130-405C-8D3F-7C72BED87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435" y="850833"/>
            <a:ext cx="4042005" cy="29445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DFAE5A-AE79-41C5-928A-5578056FA1DC}"/>
              </a:ext>
            </a:extLst>
          </p:cNvPr>
          <p:cNvSpPr txBox="1"/>
          <p:nvPr/>
        </p:nvSpPr>
        <p:spPr>
          <a:xfrm>
            <a:off x="1314141" y="4323566"/>
            <a:ext cx="68516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u="none" strike="noStrike" baseline="0" dirty="0">
                <a:latin typeface="Roboto Slab" panose="020B0604020202020204" charset="0"/>
                <a:ea typeface="Roboto Slab" panose="020B0604020202020204" charset="0"/>
              </a:rPr>
              <a:t>MAXREFDES103 Signal = Perfusion waveform + PPG waveform + noise  (2)</a:t>
            </a:r>
          </a:p>
          <a:p>
            <a:pPr algn="ctr"/>
            <a:endParaRPr lang="en-US" b="0" i="0" u="none" strike="noStrike" baseline="0" dirty="0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DB00F4-4938-45E3-97BD-E6FCDF78A897}"/>
              </a:ext>
            </a:extLst>
          </p:cNvPr>
          <p:cNvSpPr txBox="1"/>
          <p:nvPr/>
        </p:nvSpPr>
        <p:spPr>
          <a:xfrm>
            <a:off x="2606014" y="3985890"/>
            <a:ext cx="39319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i="0" u="none" strike="noStrike" baseline="0" dirty="0">
                <a:latin typeface="Roboto Slab" panose="020B0604020202020204" charset="0"/>
                <a:ea typeface="Roboto Slab" panose="020B0604020202020204" charset="0"/>
              </a:rPr>
              <a:t>E4 Signal = PPG waveform + noise  (1)</a:t>
            </a:r>
            <a:endParaRPr lang="en-US" sz="1400" b="1" dirty="0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F93074-DCCA-4564-B07A-5A85666BBFAB}"/>
              </a:ext>
            </a:extLst>
          </p:cNvPr>
          <p:cNvSpPr txBox="1"/>
          <p:nvPr/>
        </p:nvSpPr>
        <p:spPr>
          <a:xfrm>
            <a:off x="712381" y="258200"/>
            <a:ext cx="3348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Roboto Slab" panose="020B0604020202020204" charset="0"/>
                <a:ea typeface="Roboto Slab" panose="020B0604020202020204" charset="0"/>
              </a:rPr>
              <a:t>Low-end vs High-end</a:t>
            </a:r>
            <a:endParaRPr lang="en-PK" sz="2400" b="1" dirty="0">
              <a:solidFill>
                <a:schemeClr val="accent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860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Perfusion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5B43257-1421-422F-AC71-D35EDF4F8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49" y="1261700"/>
            <a:ext cx="7081312" cy="256952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Variation of blood flow volume in capillary network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Causes a baseline shift in the raw PPG signal.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5CCB90-85D6-490A-BAC6-39256DF583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5" r="47938" b="48217"/>
          <a:stretch/>
        </p:blipFill>
        <p:spPr>
          <a:xfrm>
            <a:off x="2448859" y="2355393"/>
            <a:ext cx="3500490" cy="1845615"/>
          </a:xfrm>
          <a:prstGeom prst="rect">
            <a:avLst/>
          </a:prstGeom>
          <a:ln w="3175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B1ECF7-6D57-4308-86D9-56036C9C217D}"/>
              </a:ext>
            </a:extLst>
          </p:cNvPr>
          <p:cNvSpPr txBox="1"/>
          <p:nvPr/>
        </p:nvSpPr>
        <p:spPr>
          <a:xfrm>
            <a:off x="2576559" y="4373715"/>
            <a:ext cx="3245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 Slab" panose="020B0604020202020204" charset="0"/>
                <a:ea typeface="Roboto Slab" panose="020B0604020202020204" charset="0"/>
              </a:rPr>
              <a:t>PPG Signal without perfusion (top) and with perfusion (bottom) [4]</a:t>
            </a:r>
          </a:p>
        </p:txBody>
      </p:sp>
    </p:spTree>
    <p:extLst>
      <p:ext uri="{BB962C8B-B14F-4D97-AF65-F5344CB8AC3E}">
        <p14:creationId xmlns:p14="http://schemas.microsoft.com/office/powerpoint/2010/main" val="60726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Perfusion – Removal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8F1E9F-E5FB-4233-9B7F-136EC2342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434" y="1289404"/>
            <a:ext cx="6727131" cy="282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24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9" y="499912"/>
            <a:ext cx="4618375" cy="346378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85923" y="3983460"/>
            <a:ext cx="4582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 Slab" panose="020B0604020202020204" charset="0"/>
                <a:ea typeface="Roboto Slab" panose="020B0604020202020204" charset="0"/>
              </a:rPr>
              <a:t>Raw PPG Signal (Blue) along with the approximated Perfusion Waveform (Red)</a:t>
            </a:r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605" y="499912"/>
            <a:ext cx="4716472" cy="35373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0" y="3964008"/>
            <a:ext cx="4409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 Slab" panose="020B0604020202020204" charset="0"/>
                <a:ea typeface="Roboto Slab" panose="020B0604020202020204" charset="0"/>
              </a:rPr>
              <a:t>PPG Waveform obtained along with its Frequency Plot</a:t>
            </a:r>
          </a:p>
        </p:txBody>
      </p:sp>
    </p:spTree>
    <p:extLst>
      <p:ext uri="{BB962C8B-B14F-4D97-AF65-F5344CB8AC3E}">
        <p14:creationId xmlns:p14="http://schemas.microsoft.com/office/powerpoint/2010/main" val="228677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1004</TotalTime>
  <Words>950</Words>
  <Application>Microsoft Office PowerPoint</Application>
  <PresentationFormat>On-screen Show (16:9)</PresentationFormat>
  <Paragraphs>192</Paragraphs>
  <Slides>50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Roboto Slab</vt:lpstr>
      <vt:lpstr>Source Sans Pro</vt:lpstr>
      <vt:lpstr>Arial</vt:lpstr>
      <vt:lpstr>Bahnschrift Light Condensed</vt:lpstr>
      <vt:lpstr>Cambria Math</vt:lpstr>
      <vt:lpstr>Cordelia template</vt:lpstr>
      <vt:lpstr>Removal of Motion Artifacts from Photoplethysmogram Data</vt:lpstr>
      <vt:lpstr>Recap – SPROJ 1</vt:lpstr>
      <vt:lpstr>Motivation</vt:lpstr>
      <vt:lpstr>High-End Device</vt:lpstr>
      <vt:lpstr>Low-End Device</vt:lpstr>
      <vt:lpstr>PowerPoint Presentation</vt:lpstr>
      <vt:lpstr>Perfusion </vt:lpstr>
      <vt:lpstr>Perfusion – Removal </vt:lpstr>
      <vt:lpstr>PowerPoint Presentation</vt:lpstr>
      <vt:lpstr>Breath Rate</vt:lpstr>
      <vt:lpstr>SPROJ 2 </vt:lpstr>
      <vt:lpstr>Block Diagram</vt:lpstr>
      <vt:lpstr>Data Collection</vt:lpstr>
      <vt:lpstr>Classification </vt:lpstr>
      <vt:lpstr>PowerPoint Presentation</vt:lpstr>
      <vt:lpstr>Motion Artifact Removal</vt:lpstr>
      <vt:lpstr>Existing Methods</vt:lpstr>
      <vt:lpstr>Attempted Approaches </vt:lpstr>
      <vt:lpstr>Our Approach</vt:lpstr>
      <vt:lpstr>Detection</vt:lpstr>
      <vt:lpstr>Calibration</vt:lpstr>
      <vt:lpstr>PowerPoint Presentation</vt:lpstr>
      <vt:lpstr>Windows</vt:lpstr>
      <vt:lpstr>Classification</vt:lpstr>
      <vt:lpstr>Far Wrist</vt:lpstr>
      <vt:lpstr>PowerPoint Presentation</vt:lpstr>
      <vt:lpstr>PowerPoint Presentation</vt:lpstr>
      <vt:lpstr>Near Wrist</vt:lpstr>
      <vt:lpstr>Adaptive filtering</vt:lpstr>
      <vt:lpstr>Notch filtering</vt:lpstr>
      <vt:lpstr>Notch filtering - Continued</vt:lpstr>
      <vt:lpstr>Before vs After</vt:lpstr>
      <vt:lpstr>PowerPoint Presentation</vt:lpstr>
      <vt:lpstr>Experimentation and  Results</vt:lpstr>
      <vt:lpstr>Setup</vt:lpstr>
      <vt:lpstr>Results</vt:lpstr>
      <vt:lpstr>PowerPoint Presentation</vt:lpstr>
      <vt:lpstr>Performance Index</vt:lpstr>
      <vt:lpstr>PI Matrix - Kurtosis</vt:lpstr>
      <vt:lpstr>PI Matrix - Skewness</vt:lpstr>
      <vt:lpstr>Limitations</vt:lpstr>
      <vt:lpstr>Benefits</vt:lpstr>
      <vt:lpstr>Future Work</vt:lpstr>
      <vt:lpstr>Future Recommendations</vt:lpstr>
      <vt:lpstr>Graphical User Interface (GUI) </vt:lpstr>
      <vt:lpstr>PowerPoint Presentation</vt:lpstr>
      <vt:lpstr>PowerPoint Presentation</vt:lpstr>
      <vt:lpstr>PowerPoint Presentation</vt:lpstr>
      <vt:lpstr>Thank You!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Salaar Ali Assad</dc:creator>
  <cp:lastModifiedBy>Mohammad Afaq</cp:lastModifiedBy>
  <cp:revision>54</cp:revision>
  <dcterms:modified xsi:type="dcterms:W3CDTF">2021-04-20T06:41:22Z</dcterms:modified>
</cp:coreProperties>
</file>